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58" r:id="rId5"/>
    <p:sldId id="273" r:id="rId6"/>
    <p:sldId id="257" r:id="rId7"/>
    <p:sldId id="274" r:id="rId8"/>
    <p:sldId id="259" r:id="rId9"/>
    <p:sldId id="260" r:id="rId10"/>
    <p:sldId id="261" r:id="rId11"/>
    <p:sldId id="262" r:id="rId12"/>
    <p:sldId id="275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5" autoAdjust="0"/>
  </p:normalViewPr>
  <p:slideViewPr>
    <p:cSldViewPr>
      <p:cViewPr>
        <p:scale>
          <a:sx n="100" d="100"/>
          <a:sy n="100" d="100"/>
        </p:scale>
        <p:origin x="-294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91336-B8D0-4813-BA19-67D8985BC756}" type="datetimeFigureOut">
              <a:rPr lang="fr-FR" smtClean="0"/>
              <a:pPr/>
              <a:t>03/12/2011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EBAF5-0E62-4D40-AD22-1CDB23B7D8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fr.wikipedia.org/wiki/Fichier:Patates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fr.wikipedia.org/wiki/Fichier:SARM5310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fr.wikipedia.org/wiki/Fichier:Steam_Locomotive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fr.wikipedia.org/wiki/Fichier:SARM5310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fr.wikipedia.org/wiki/Fichier:Steam_Locomotive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fr.wikipedia.org/wiki/Fichier:Negresco.JPG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fr.wikipedia.org/wiki/Fichier:Negresco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fr.wikipedia.org/wiki/Fichier:Johnny_Hallyday_Cannes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fr.wikipedia.org/wiki/Fichier:Johnny_Hallyday_Cannes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1.bp.blogspot.com/_7yvODOlgY_g/S5f4JOmfaEI/AAAAAAAAAQo/162VxJjqRnc/s1600-h/FONTAINE+DE+NIORT-.JPE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1.bp.blogspot.com/_7yvODOlgY_g/S5f4JOmfaEI/AAAAAAAAAQo/162VxJjqRnc/s1600-h/FONTAINE+DE+NIORT-.JPE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ris-sculpteur.blogspot.com/" TargetMode="External"/><Relationship Id="rId5" Type="http://schemas.openxmlformats.org/officeDocument/2006/relationships/hyperlink" Target="http://matthieu-gaillard.blog.cohl.fr/" TargetMode="Externa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fr.wikipedia.org/wiki/Fichier:Hoevl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hyperlink" Target="http://fr.wikipedia.org/wiki/Fichier:Ostrze_struga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fr.wikipedia.org/wiki/Fichier:Hostel_Dieu_Beaune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fr.wikipedia.org/wiki/Fichier:Colorful_bottle.jpg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source.org/wiki/Fichier:Chauveau_-_Fables_de_La_Fontaine_-_01-02.png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fr.wikipedia.org/wiki/Fichier:SimonandGarfunkel.jp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fr.wikipedia.org/wiki/Fichier:Sabre-photo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hyperlink" Target="http://fr.wikipedia.org/wiki/Fichier:Targui.jp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fr.wikipedia.org/wiki/Fichier:Caravane_de_M%C3%A9haris_dans_le_Hoggar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187624" y="548680"/>
            <a:ext cx="6984776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60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Florilège </a:t>
            </a:r>
            <a:endParaRPr lang="fr-FR" sz="6000" dirty="0" smtClean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60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fr-FR" sz="60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textes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60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  qui </a:t>
            </a:r>
            <a:r>
              <a:rPr lang="fr-FR" sz="60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ont la </a:t>
            </a:r>
            <a:r>
              <a:rPr lang="fr-FR" sz="66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patate</a:t>
            </a:r>
            <a:r>
              <a:rPr lang="fr-FR" sz="60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699792" y="4926360"/>
            <a:ext cx="37444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627784" y="3573016"/>
            <a:ext cx="46805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Textes de Franck DUMONT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987824" y="4005064"/>
            <a:ext cx="37444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Avec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Louis FALAVIGNA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Diverses variété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2111344" cy="1368152"/>
          </a:xfrm>
          <a:prstGeom prst="rect">
            <a:avLst/>
          </a:prstGeom>
          <a:noFill/>
        </p:spPr>
      </p:pic>
      <p:pic>
        <p:nvPicPr>
          <p:cNvPr id="14" name="Picture 2" descr="Diverses variété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509120"/>
            <a:ext cx="2111344" cy="1368152"/>
          </a:xfrm>
          <a:prstGeom prst="rect">
            <a:avLst/>
          </a:prstGeom>
          <a:noFill/>
        </p:spPr>
      </p:pic>
      <p:pic>
        <p:nvPicPr>
          <p:cNvPr id="15" name="Picture 2" descr="Diverses variété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60648"/>
            <a:ext cx="2111344" cy="1368152"/>
          </a:xfrm>
          <a:prstGeom prst="rect">
            <a:avLst/>
          </a:prstGeom>
          <a:noFill/>
        </p:spPr>
      </p:pic>
      <p:pic>
        <p:nvPicPr>
          <p:cNvPr id="16" name="Picture 2" descr="Diverses variété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365104"/>
            <a:ext cx="2111344" cy="1368152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2843808" y="4869160"/>
            <a:ext cx="35283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Samedi 10 Décembre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fr-FR" sz="1400" b="1" dirty="0" smtClean="0"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latin typeface="Arial" pitchFamily="34" charset="0"/>
                <a:cs typeface="Arial" pitchFamily="34" charset="0"/>
              </a:rPr>
              <a:t>B’art des Sciences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Arts et Liens</a:t>
            </a:r>
            <a:endParaRPr lang="fr-FR" sz="24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2276872"/>
            <a:ext cx="8208912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l’ex-capitale de l’Allemagne, un voyageur, faute de place se trouva dans l’obligation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 faire le voyage dans le wagon à charbon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Moralité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7" name="Picture 3" descr="http://upload.wikimedia.org/wikipedia/commons/thumb/4/4a/SARM5310.JPG/260px-SARM531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620688"/>
            <a:ext cx="2476500" cy="1438275"/>
          </a:xfrm>
          <a:prstGeom prst="rect">
            <a:avLst/>
          </a:prstGeom>
          <a:noFill/>
        </p:spPr>
      </p:pic>
      <p:pic>
        <p:nvPicPr>
          <p:cNvPr id="1029" name="Picture 5" descr="http://upload.wikimedia.org/wikipedia/commons/thumb/d/d8/Steam_Locomotive.jpg/350px-Steam_Locomotiv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4293096"/>
            <a:ext cx="3333750" cy="237172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851920" y="692696"/>
            <a:ext cx="43011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Au bon vieux temps des fiers trains à 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vapeur, p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artant pour 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http://upload.wikimedia.org/wikipedia/commons/thumb/4/4a/SARM5310.JPG/260px-SARM531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620688"/>
            <a:ext cx="2476500" cy="1438275"/>
          </a:xfrm>
          <a:prstGeom prst="rect">
            <a:avLst/>
          </a:prstGeom>
          <a:noFill/>
        </p:spPr>
      </p:pic>
      <p:pic>
        <p:nvPicPr>
          <p:cNvPr id="10" name="Picture 5" descr="http://upload.wikimedia.org/wikipedia/commons/thumb/d/d8/Steam_Locomotive.jpg/350px-Steam_Locomotiv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221088"/>
            <a:ext cx="3333750" cy="2371726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539552" y="2492896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 Bonn en tender, salut !</a:t>
            </a:r>
            <a:endParaRPr lang="fr-FR" sz="40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Pensées 12"/>
          <p:cNvSpPr/>
          <p:nvPr/>
        </p:nvSpPr>
        <p:spPr>
          <a:xfrm>
            <a:off x="179512" y="4077072"/>
            <a:ext cx="3600400" cy="1224136"/>
          </a:xfrm>
          <a:prstGeom prst="cloudCallout">
            <a:avLst>
              <a:gd name="adj1" fmla="val 92366"/>
              <a:gd name="adj2" fmla="val 75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611560" y="4293096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Bauhaus 93" pitchFamily="82" charset="0"/>
              </a:rPr>
              <a:t>Tchou  </a:t>
            </a:r>
            <a:r>
              <a:rPr lang="fr-FR" dirty="0" smtClean="0"/>
              <a:t> </a:t>
            </a:r>
            <a:r>
              <a:rPr lang="fr-FR" sz="3200" dirty="0" smtClean="0">
                <a:latin typeface="Bauhaus 93" pitchFamily="82" charset="0"/>
              </a:rPr>
              <a:t>tchou</a:t>
            </a:r>
            <a:r>
              <a:rPr lang="fr-FR" dirty="0" smtClean="0"/>
              <a:t> !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084168" y="2151439"/>
            <a:ext cx="288032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endParaRPr lang="fr-FR" sz="3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5536" y="332656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Un </a:t>
            </a:r>
            <a:r>
              <a:rPr lang="fr-FR" sz="3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sheik</a:t>
            </a:r>
            <a:r>
              <a:rPr lang="fr-FR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richissime nommé </a:t>
            </a:r>
            <a:r>
              <a:rPr lang="fr-FR" sz="3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Kim </a:t>
            </a:r>
            <a:r>
              <a:rPr lang="fr-FR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Ali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 de </a:t>
            </a:r>
            <a:r>
              <a:rPr lang="fr-FR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son séjour au </a:t>
            </a:r>
            <a:r>
              <a:rPr lang="fr-FR" sz="3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Negresco</a:t>
            </a:r>
            <a:r>
              <a:rPr lang="fr-FR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se trouva si ravi</a:t>
            </a:r>
          </a:p>
        </p:txBody>
      </p:sp>
      <p:pic>
        <p:nvPicPr>
          <p:cNvPr id="16387" name="Picture 3" descr="La façade de l'hôtel Negresco">
            <a:hlinkClick r:id="rId2" tooltip="La façade de l'hôtel Negresco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996952"/>
            <a:ext cx="3638701" cy="2736304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4283968" y="5949280"/>
            <a:ext cx="4536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Moralité</a:t>
            </a:r>
            <a:r>
              <a:rPr lang="fr-FR" sz="32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: </a:t>
            </a:r>
            <a:endParaRPr lang="fr-FR" sz="3200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88024" y="2708920"/>
            <a:ext cx="4032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 cette 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cité du midi</a:t>
            </a:r>
            <a:endParaRPr lang="fr-FR" sz="3200" dirty="0"/>
          </a:p>
        </p:txBody>
      </p:sp>
      <p:sp>
        <p:nvSpPr>
          <p:cNvPr id="13" name="Rectangle 12"/>
          <p:cNvSpPr/>
          <p:nvPr/>
        </p:nvSpPr>
        <p:spPr>
          <a:xfrm>
            <a:off x="395536" y="1412776"/>
            <a:ext cx="6120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qu’il fit envoyer 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gracieusement </a:t>
            </a:r>
            <a:r>
              <a:rPr lang="fr-FR" sz="32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01449" y="1988840"/>
            <a:ext cx="6742551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des tonnes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de sable pour les plages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La façade de l'hôtel Negresco">
            <a:hlinkClick r:id="rId2" tooltip="La façade de l'hôtel Negresco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76672"/>
            <a:ext cx="4968552" cy="3736353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899592" y="4653136"/>
            <a:ext cx="7281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solidFill>
                  <a:srgbClr val="C0504D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Aux </a:t>
            </a:r>
            <a:r>
              <a:rPr lang="fr-FR" sz="3200" b="1" dirty="0">
                <a:solidFill>
                  <a:srgbClr val="C0504D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Niçois Kim Ali pense…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79512" y="1359351"/>
            <a:ext cx="6336704" cy="250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Le chanteur de variété est au lit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Victime d’une hépatite,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il dépérit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Mais dans un brusque sursaut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d’appétit. Il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se met à dévorer en entier un rôti 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!</a:t>
            </a:r>
            <a:endParaRPr lang="fr-F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75656" y="4653136"/>
            <a:ext cx="4608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Moralité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7411" name="Picture 3" descr="Johnny Hallyday Canne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836712"/>
            <a:ext cx="2381250" cy="3714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31640" y="908720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Jauni, alité, l’idole déjeune…</a:t>
            </a:r>
          </a:p>
        </p:txBody>
      </p:sp>
      <p:pic>
        <p:nvPicPr>
          <p:cNvPr id="7" name="Picture 3" descr="Johnny Hallyday Canne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204864"/>
            <a:ext cx="2381250" cy="3714751"/>
          </a:xfrm>
          <a:prstGeom prst="rect">
            <a:avLst/>
          </a:prstGeom>
          <a:noFill/>
        </p:spPr>
      </p:pic>
      <p:sp>
        <p:nvSpPr>
          <p:cNvPr id="8" name="Rectangle à coins arrondis 7"/>
          <p:cNvSpPr/>
          <p:nvPr/>
        </p:nvSpPr>
        <p:spPr>
          <a:xfrm>
            <a:off x="5724128" y="1916832"/>
            <a:ext cx="2520280" cy="1440160"/>
          </a:xfrm>
          <a:prstGeom prst="wedgeRoundRectCallout">
            <a:avLst>
              <a:gd name="adj1" fmla="val -68241"/>
              <a:gd name="adj2" fmla="val 37950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6300192" y="2276872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latin typeface="Bauhaus 93" pitchFamily="82" charset="0"/>
              </a:rPr>
              <a:t>Oh</a:t>
            </a:r>
            <a:r>
              <a:rPr lang="fr-FR" dirty="0" smtClean="0"/>
              <a:t>  </a:t>
            </a:r>
            <a:r>
              <a:rPr lang="fr-FR" sz="3200" dirty="0" err="1" smtClean="0">
                <a:latin typeface="Bauhaus 93" pitchFamily="82" charset="0"/>
              </a:rPr>
              <a:t>Yé</a:t>
            </a:r>
            <a:r>
              <a:rPr lang="fr-FR" dirty="0" smtClean="0"/>
              <a:t> </a:t>
            </a:r>
            <a:r>
              <a:rPr lang="fr-FR" sz="3200" dirty="0" smtClean="0">
                <a:latin typeface="Bauhaus 93" pitchFamily="82" charset="0"/>
              </a:rPr>
              <a:t>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99592" y="2204864"/>
            <a:ext cx="748883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Voici un bon scoop : la pince coupante est éprise !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voilà qui en pince pour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une multiprise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Mais l’autre serre tant d’écrou qu’elle la méprise ! 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Las, elle sert ses dents, pas moyen de lâcher prise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23339">
            <a:off x="638508" y="402462"/>
            <a:ext cx="2279862" cy="1328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852936"/>
            <a:ext cx="1389225" cy="1039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4067944" y="4653136"/>
            <a:ext cx="889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766730">
            <a:off x="3118501" y="5700206"/>
            <a:ext cx="635000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4139952" y="3717032"/>
            <a:ext cx="736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755576" y="387331"/>
            <a:ext cx="78488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Des briques aux leurres (1)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 connais la scie,              cette chienne fidèle 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q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ui fait                  voir ses dents, et sans cesse               fait la belle,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q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ui sans s’inquiéter, du bois qui a les copeaux, découpe en  tout petits bouts le pauvre bouleau  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867766">
            <a:off x="2776967" y="1942196"/>
            <a:ext cx="2952013" cy="61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869160"/>
            <a:ext cx="1600200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797152"/>
            <a:ext cx="1600200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5157192"/>
            <a:ext cx="888187" cy="72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9512" y="620688"/>
            <a:ext cx="87849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latin typeface="Arial" pitchFamily="34" charset="0"/>
                <a:cs typeface="Arial" pitchFamily="34" charset="0"/>
              </a:rPr>
              <a:t>Ecoutez moi bien : le marteau est un requin </a:t>
            </a:r>
          </a:p>
          <a:p>
            <a:pPr algn="ctr"/>
            <a:r>
              <a:rPr lang="fr-FR" sz="3200" dirty="0">
                <a:latin typeface="Arial" pitchFamily="34" charset="0"/>
                <a:cs typeface="Arial" pitchFamily="34" charset="0"/>
              </a:rPr>
              <a:t>Tapant à toutes forces sur tout ce qui vient !</a:t>
            </a:r>
          </a:p>
          <a:p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endParaRPr lang="fr-FR" sz="3200" dirty="0">
              <a:latin typeface="Arial" pitchFamily="34" charset="0"/>
              <a:cs typeface="Arial" pitchFamily="34" charset="0"/>
            </a:endParaRPr>
          </a:p>
          <a:p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200" dirty="0" smtClean="0">
                <a:latin typeface="Arial" pitchFamily="34" charset="0"/>
                <a:cs typeface="Arial" pitchFamily="34" charset="0"/>
              </a:rPr>
              <a:t>Et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le clou du spectacle, quel sacré taquin</a:t>
            </a:r>
          </a:p>
          <a:p>
            <a:pPr algn="ctr"/>
            <a:r>
              <a:rPr lang="fr-FR" sz="3200" dirty="0">
                <a:latin typeface="Arial" pitchFamily="34" charset="0"/>
                <a:cs typeface="Arial" pitchFamily="34" charset="0"/>
              </a:rPr>
              <a:t>C’est bien sur quand il tape sur celui qui le tient !</a:t>
            </a:r>
          </a:p>
        </p:txBody>
      </p:sp>
      <p:pic>
        <p:nvPicPr>
          <p:cNvPr id="13313" name="Picture 1" descr="C:\Program Files\Microsoft Office\MEDIA\CAGCAT10\j0199727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132856"/>
            <a:ext cx="1769364" cy="17391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79512" y="557972"/>
            <a:ext cx="5400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Devant une fontaine deux vieux mendiants quémandaient.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Les voyant, une tzigane passant dans le quartier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l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eur offrit de bon cœur quelques paniers d’osier afin qu’ils en fassent bon commerce pour subsister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1" name="Picture 3" descr="http://1.bp.blogspot.com/_7yvODOlgY_g/S5f4JOmfaEI/AAAAAAAAAQo/162VxJjqRnc/s400/FONTAINE+DE+NIORT-.JP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620688"/>
            <a:ext cx="2932931" cy="3841566"/>
          </a:xfrm>
          <a:prstGeom prst="rect">
            <a:avLst/>
          </a:prstGeom>
          <a:noFill/>
        </p:spPr>
      </p:pic>
      <p:pic>
        <p:nvPicPr>
          <p:cNvPr id="12297" name="Picture 9" descr="http://4.bp.blogspot.com/_9GB6Wyb65pU/SjOL_frtf0I/AAAAAAAAAEs/U_aRibIlZEg/s1600/croquisbi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924944"/>
            <a:ext cx="2533652" cy="3718133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5292080" y="5373216"/>
            <a:ext cx="3456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Moralité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http://1.bp.blogspot.com/_7yvODOlgY_g/S5f4JOmfaEI/AAAAAAAAAQo/162VxJjqRnc/s400/FONTAINE+DE+NIORT-.JP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7116" y="1926998"/>
            <a:ext cx="3015927" cy="3950274"/>
          </a:xfrm>
          <a:prstGeom prst="rect">
            <a:avLst/>
          </a:prstGeom>
          <a:noFill/>
        </p:spPr>
      </p:pic>
      <p:pic>
        <p:nvPicPr>
          <p:cNvPr id="6" name="Picture 9" descr="http://4.bp.blogspot.com/_9GB6Wyb65pU/SjOL_frtf0I/AAAAAAAAAEs/U_aRibIlZEg/s1600/croquisbi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7149" y="2060848"/>
            <a:ext cx="2631789" cy="3862149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827584" y="6021288"/>
            <a:ext cx="1784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/>
              <a:t>Œuvre de Matthieu GAILLARD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300192" y="6021288"/>
            <a:ext cx="14943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/>
              <a:t>Œuvre de Doris VALERIO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1600" y="692697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La tzigane elle a fourni deux gens de la fontaine…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7544" y="6309320"/>
            <a:ext cx="2520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hlinkClick r:id="rId5"/>
              </a:rPr>
              <a:t>http://matthieu-gaillard.blog.cohl.fr/</a:t>
            </a:r>
            <a:r>
              <a:rPr lang="fr-FR" sz="1200" dirty="0" smtClean="0"/>
              <a:t> 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796136" y="6381328"/>
            <a:ext cx="24767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>
                <a:hlinkClick r:id="rId6"/>
              </a:rPr>
              <a:t>http://doris-sculpteur.blogspot.com/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11560" y="260648"/>
            <a:ext cx="544411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Des briques aux leurres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(3)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Regardez le beau rabot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http://upload.wikimedia.org/wikipedia/commons/thumb/4/4e/Hoevl.jpg/200px-Hoevl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8760"/>
            <a:ext cx="1905000" cy="1266826"/>
          </a:xfrm>
          <a:prstGeom prst="rect">
            <a:avLst/>
          </a:prstGeom>
          <a:noFill/>
        </p:spPr>
      </p:pic>
      <p:pic>
        <p:nvPicPr>
          <p:cNvPr id="11268" name="Picture 4" descr="http://upload.wikimedia.org/wikipedia/commons/thumb/5/58/Ostrze_struga.jpg/200px-Ostrze_strug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1556792"/>
            <a:ext cx="1905000" cy="7715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11560" y="342900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 cause de son ex, la varlope qui l’a quittée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99792" y="1988840"/>
            <a:ext cx="4169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qui fait la planche sur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5576" y="2492896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l’immense mer des larmes qu’il a versées</a:t>
            </a:r>
          </a:p>
        </p:txBody>
      </p:sp>
      <p:pic>
        <p:nvPicPr>
          <p:cNvPr id="11270" name="Picture 6" descr="http://varlope.boisoutils.com/images/varlop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1" y="3068960"/>
            <a:ext cx="3564393" cy="2376264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3563888" y="5445224"/>
            <a:ext cx="4824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...elle l’a contreplaquée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03648" y="4396472"/>
            <a:ext cx="42002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Un bien triste dimanche,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23528" y="3336087"/>
            <a:ext cx="8427115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Alcooliques, ivrognes, gorges desséchées 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Gardez-vous d’aller aux hospices de Beaune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Vous seriez tentés et ne pourriez rien acheter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Quand la vente annuelle des vins s’y donne</a:t>
            </a:r>
          </a:p>
        </p:txBody>
      </p:sp>
      <p:pic>
        <p:nvPicPr>
          <p:cNvPr id="10244" name="Picture 4" descr="Cour intérieure des Hospices">
            <a:hlinkClick r:id="rId2" tooltip="Cour intérieure des Hospices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88640"/>
            <a:ext cx="4291877" cy="262111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427984" y="5733256"/>
            <a:ext cx="3456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Moralité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15616" y="1412776"/>
            <a:ext cx="66247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L’enfer, épaves !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est de Beaune, attention !</a:t>
            </a:r>
          </a:p>
        </p:txBody>
      </p:sp>
      <p:pic>
        <p:nvPicPr>
          <p:cNvPr id="9218" name="Picture 2" descr="http://upload.wikimedia.org/wikipedia/commons/thumb/c/c2/Colorful_bottle.jpg/270px-Colorful_bottl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284984"/>
            <a:ext cx="2571750" cy="1933576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2555776" y="4149080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 smtClean="0">
                <a:latin typeface="Bauhaus 93" pitchFamily="82" charset="0"/>
              </a:rPr>
              <a:t>Hips</a:t>
            </a:r>
            <a:endParaRPr lang="fr-FR" sz="2400" dirty="0">
              <a:latin typeface="Bauhaus 93" pitchFamily="8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835696" y="332656"/>
            <a:ext cx="4947958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Les psys qu’à Anna Lise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606977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 psy qu’analyse Anna Lise est encore en retard.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‘’Il sera </a:t>
            </a:r>
            <a:r>
              <a:rPr lang="fr-FR" sz="24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là quand ?</a:t>
            </a: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’’ demande t’elle aux secrétaires.</a:t>
            </a:r>
            <a:endParaRPr lang="fr-FR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Il arrive bientôt, </a:t>
            </a:r>
            <a:r>
              <a:rPr lang="fr-FR" sz="24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l’inconscient,</a:t>
            </a: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il a encore oublié l’heure !</a:t>
            </a:r>
            <a:endParaRPr lang="fr-FR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Anna Lise regarde l’aiguille de sa montre qui pointe</a:t>
            </a:r>
            <a:endParaRPr lang="fr-FR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les heures, les demis, les quarts (l’écart ?)…</a:t>
            </a:r>
            <a:endParaRPr lang="fr-FR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Trop tard, elle part,  </a:t>
            </a: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le bouquet de pensées qu’elle avait ramené est fané.</a:t>
            </a: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Dans la file des </a:t>
            </a:r>
            <a:r>
              <a:rPr lang="fr-FR" sz="24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psys qu’Anna liste</a:t>
            </a: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lang="fr-FR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elle en choisira un autre pour le </a:t>
            </a:r>
            <a:r>
              <a:rPr lang="fr-FR" sz="24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‘’moi’’</a:t>
            </a:r>
            <a:r>
              <a:rPr lang="fr-FR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prochain…</a:t>
            </a:r>
            <a:endParaRPr lang="fr-FR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31640" y="548680"/>
            <a:ext cx="67687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latin typeface="Arial" pitchFamily="34" charset="0"/>
                <a:cs typeface="Arial" pitchFamily="34" charset="0"/>
              </a:rPr>
              <a:t>Bienheureux cet homme qui, rayonnant de fierté,</a:t>
            </a:r>
          </a:p>
          <a:p>
            <a:r>
              <a:rPr lang="fr-FR" sz="3200" dirty="0" smtClean="0">
                <a:latin typeface="Arial" pitchFamily="34" charset="0"/>
                <a:cs typeface="Arial" pitchFamily="34" charset="0"/>
              </a:rPr>
              <a:t>Racontait en détail à qui voulait l’entendre,</a:t>
            </a:r>
          </a:p>
          <a:p>
            <a:r>
              <a:rPr lang="fr-FR" sz="3200" dirty="0" smtClean="0">
                <a:latin typeface="Arial" pitchFamily="34" charset="0"/>
                <a:cs typeface="Arial" pitchFamily="34" charset="0"/>
              </a:rPr>
              <a:t>Les charmes plastiques pour lui inégalés</a:t>
            </a:r>
          </a:p>
          <a:p>
            <a:r>
              <a:rPr lang="fr-FR" sz="3200" dirty="0" smtClean="0">
                <a:latin typeface="Arial" pitchFamily="34" charset="0"/>
                <a:cs typeface="Arial" pitchFamily="34" charset="0"/>
              </a:rPr>
              <a:t>Qu’arborait sa compagne chère et tendre</a:t>
            </a:r>
          </a:p>
        </p:txBody>
      </p:sp>
      <p:sp>
        <p:nvSpPr>
          <p:cNvPr id="8" name="Rectangle 7"/>
          <p:cNvSpPr/>
          <p:nvPr/>
        </p:nvSpPr>
        <p:spPr>
          <a:xfrm>
            <a:off x="5148064" y="4941168"/>
            <a:ext cx="20970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Moralité</a:t>
            </a:r>
            <a:r>
              <a:rPr lang="fr-FR" sz="32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: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47664" y="1124744"/>
            <a:ext cx="62630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L’heureux narrait le corps beau</a:t>
            </a:r>
          </a:p>
        </p:txBody>
      </p:sp>
      <p:pic>
        <p:nvPicPr>
          <p:cNvPr id="3074" name="Picture 2" descr="Betty Boop patent f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916832"/>
            <a:ext cx="1440160" cy="2833104"/>
          </a:xfrm>
          <a:prstGeom prst="rect">
            <a:avLst/>
          </a:prstGeom>
          <a:noFill/>
        </p:spPr>
      </p:pic>
      <p:pic>
        <p:nvPicPr>
          <p:cNvPr id="3076" name="Picture 4" descr="Chauveau - Fables de La Fontaine - 01-02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068960"/>
            <a:ext cx="3810000" cy="3019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611560" y="0"/>
            <a:ext cx="7704856" cy="6706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Les larmes de sang (chanson pour Mylène la fermière canadienne)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Quelquefois, quand la nuit vient me reprendre tout,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Eperdue, je plonge au plus profond du néant </a:t>
            </a:r>
            <a:r>
              <a:rPr kumimoji="0" lang="fr-FR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 la vie coule le long de mes joues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Comme des larmes de sang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Seule, assise en équilibre sur le bord du monde 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J’entends monter le bruit sourd du chaos qui gronde </a:t>
            </a:r>
            <a:r>
              <a:rPr kumimoji="0" lang="fr-FR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Mes amours défuntes s’éveillent et déploient leurs zèles,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 ruent sur moi, me torturent et me brisent les ailes. 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Du plus profond de mon lit, désarticulée, 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 demande à mes yeux de ne pas se fermer…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 la vie coule le long de mes joues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Comme des larmes de sang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 fuis, je nage à l’envers dans une mer de cendre 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Les fantômes décharnés du passé viennent me prendre, 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Emmenés par une folle au faciès qui se tord   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Là, sous ses voiles macabres, je reconnais la mort 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Prête à m’embrasser pour m’empêcher de hurler !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 veux m’enfuir, je défaille, je vais m’effondrer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 la vie coule le long de mes joues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Comme des larmes de sang,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Surgis du néant, des cris stridents me transpercent 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 paroxysme, quand leurs traits cruels me traversent 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 sombres souvenirs s’insinuent dans ma tête, </a:t>
            </a:r>
            <a:r>
              <a:rPr kumimoji="0" lang="fr-FR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Ils me poursuivent tous sans cesse, m’obsèdent et m’entêtent 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L’aube naissante, me voyant gémir, pâlir et  trembler 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 prend doucement  la main pour me rassurer… 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 la vie coule le long de mes joues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Comme des larmes de sang…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51520" y="476672"/>
            <a:ext cx="85689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40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Florilège </a:t>
            </a:r>
            <a:r>
              <a:rPr lang="fr-FR" sz="40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fr-FR" sz="40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textes </a:t>
            </a:r>
            <a:r>
              <a:rPr lang="fr-FR" sz="40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qui </a:t>
            </a:r>
            <a:r>
              <a:rPr lang="fr-FR" sz="40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ont la patate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644008" y="4437112"/>
            <a:ext cx="37444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b="1" i="1" dirty="0" smtClean="0">
                <a:latin typeface="Arial" pitchFamily="34" charset="0"/>
                <a:cs typeface="Arial" pitchFamily="34" charset="0"/>
              </a:rPr>
              <a:t>Merci à 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Louis FALAVIGNA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970956"/>
            <a:ext cx="2782405" cy="488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3131840" y="2132856"/>
            <a:ext cx="552266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0" b="1" dirty="0" smtClean="0">
                <a:latin typeface="Goudy Stout" pitchFamily="18" charset="0"/>
                <a:cs typeface="Arial" pitchFamily="34" charset="0"/>
              </a:rPr>
              <a:t>faim</a:t>
            </a:r>
            <a:endParaRPr lang="fr-FR" sz="8000" dirty="0">
              <a:latin typeface="Goudy Stout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420632"/>
            <a:ext cx="8280920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Comme le voyage décrit dans la poésie se passe en six étapes,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j’ai donné en titre en hommage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à Tintin, un grand voyageur, je l’ai appelé :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Les six gares du pharaon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Alors voilà :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 la gare d’</a:t>
            </a:r>
            <a:r>
              <a:rPr kumimoji="0" lang="fr-F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Enia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Nous avons cueilli des fleurs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Program Files\Microsoft Office\MEDIA\CAGCAT10\j02849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365104"/>
            <a:ext cx="2046456" cy="1354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612845"/>
            <a:ext cx="66247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A la gare d’</a:t>
            </a:r>
            <a:r>
              <a:rPr lang="fr-FR" sz="3200" dirty="0" err="1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Avidhebertlawrence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Nous avons payé l’amende de Lady </a:t>
            </a:r>
            <a:r>
              <a:rPr lang="fr-FR" sz="3200" dirty="0" err="1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Chaterley</a:t>
            </a:r>
            <a:endParaRPr lang="fr-FR" sz="3200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 smtClean="0">
              <a:latin typeface="Arial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A la Gare d’Ere</a:t>
            </a:r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Nous avons ri comme des bossus</a:t>
            </a:r>
            <a:endParaRPr lang="fr-FR" sz="3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Le Boss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3573016"/>
            <a:ext cx="1504950" cy="2257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620689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A la gare de </a:t>
            </a:r>
            <a:r>
              <a:rPr lang="fr-FR" sz="3200" dirty="0" err="1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Funkel</a:t>
            </a:r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Nous avons cherché Simon avec Mrs 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Robinson</a:t>
            </a:r>
            <a:endParaRPr lang="fr-FR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4581128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A la gare d’</a:t>
            </a:r>
            <a:r>
              <a:rPr lang="fr-FR" sz="3200" dirty="0" err="1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Avous</a:t>
            </a:r>
            <a:r>
              <a:rPr lang="fr-FR" sz="32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fr-FR" sz="3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Nous avons ri des troupes en manœuvre</a:t>
            </a:r>
            <a:endParaRPr lang="fr-FR" sz="3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Simon &amp; Garfunkel">
            <a:hlinkClick r:id="rId2" tooltip="Simon &amp; Garfunkel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772816"/>
            <a:ext cx="1944216" cy="1373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576" y="1268760"/>
            <a:ext cx="77048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A la gare de Robe</a:t>
            </a:r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J’ai emprunté une </a:t>
            </a:r>
            <a:endParaRPr lang="fr-FR" sz="3200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chemise 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immaculée </a:t>
            </a:r>
            <a:endParaRPr lang="fr-FR" sz="3200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à 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Conception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Il fallait dire qu’à 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l’époque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on ne voyageait pas en tee-shirt et en bermuda, le style négligé n’était pas de mise.  La décence était le maître mot.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Il </a:t>
            </a:r>
            <a:r>
              <a:rPr lang="fr-FR" sz="3200" dirty="0" err="1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fa-llait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fr-FR" sz="3200" dirty="0" err="1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ê-tre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fr-FR" sz="3200" dirty="0" err="1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dé-cent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 !…</a:t>
            </a:r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D’ou </a:t>
            </a:r>
            <a:r>
              <a:rPr lang="fr-FR" sz="32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l’expression</a:t>
            </a: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 :</a:t>
            </a:r>
            <a:endParaRPr lang="fr-FR" sz="3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http://www.richelieu.com/images/produit/affichage/closet/Range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836712"/>
            <a:ext cx="3333750" cy="2743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492896"/>
            <a:ext cx="7172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Au terminus, tout le monde décent !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11560" y="2204864"/>
            <a:ext cx="784887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8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trahit </a:t>
            </a:r>
            <a:r>
              <a:rPr lang="fr-FR" sz="28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un jour, sur un coup de tête, ses </a:t>
            </a:r>
            <a:r>
              <a:rPr lang="fr-FR" sz="28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commensaux.</a:t>
            </a:r>
            <a:endParaRPr lang="fr-FR" sz="2800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8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Un des fils fut </a:t>
            </a:r>
            <a:r>
              <a:rPr lang="fr-FR" sz="28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désigné, l’impitoyable Mourad,</a:t>
            </a:r>
            <a:endParaRPr lang="fr-FR" sz="2800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pour </a:t>
            </a:r>
            <a:r>
              <a:rPr lang="fr-FR" sz="28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la décapiter au sabre dans l’eau d’un ruisseau</a:t>
            </a:r>
            <a:endParaRPr lang="fr-FR" sz="2800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8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fr-FR" sz="28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endParaRPr lang="fr-FR" sz="2800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http://upload.wikimedia.org/wikipedia/commons/thumb/5/5b/Sabre-photo.jpg/220px-Sabre-phot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48680"/>
            <a:ext cx="1748056" cy="230425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012160" y="5229200"/>
            <a:ext cx="2376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Moralité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Targui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4005064"/>
            <a:ext cx="2667000" cy="2000251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411760" y="1196752"/>
            <a:ext cx="39604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Une jeune fille de la </a:t>
            </a:r>
            <a:endParaRPr lang="fr-FR" sz="2800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célèbre </a:t>
            </a:r>
            <a:r>
              <a:rPr lang="fr-FR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tribu des Fouad </a:t>
            </a:r>
            <a:endParaRPr lang="fr-FR" dirty="0"/>
          </a:p>
        </p:txBody>
      </p:sp>
      <p:pic>
        <p:nvPicPr>
          <p:cNvPr id="2055" name="Picture 7" descr="Jeune femme targui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333771"/>
            <a:ext cx="1762125" cy="1943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59632" y="1628800"/>
            <a:ext cx="6012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Il étête une Fouad dans l’oued</a:t>
            </a:r>
          </a:p>
        </p:txBody>
      </p:sp>
      <p:pic>
        <p:nvPicPr>
          <p:cNvPr id="40962" name="Picture 2" descr="http://upload.wikimedia.org/wikipedia/commons/thumb/6/6a/Caravane_de_M%C3%A9haris_dans_le_Hoggar.jpg/300px-Caravane_de_M%C3%A9haris_dans_le_Hogga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564904"/>
            <a:ext cx="2857500" cy="21907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220072" y="5733256"/>
            <a:ext cx="3096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Cette fois c’est fini...</a:t>
            </a:r>
            <a:endParaRPr lang="fr-FR" sz="1600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748</Words>
  <Application>Microsoft Office PowerPoint</Application>
  <PresentationFormat>Affichage à l'écran (4:3)</PresentationFormat>
  <Paragraphs>159</Paragraphs>
  <Slides>27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DOUDOU</dc:creator>
  <cp:lastModifiedBy>DOUDOU</cp:lastModifiedBy>
  <cp:revision>38</cp:revision>
  <dcterms:created xsi:type="dcterms:W3CDTF">2011-10-01T12:07:50Z</dcterms:created>
  <dcterms:modified xsi:type="dcterms:W3CDTF">2011-12-03T14:29:42Z</dcterms:modified>
</cp:coreProperties>
</file>